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71" r:id="rId9"/>
    <p:sldId id="267" r:id="rId10"/>
    <p:sldId id="268" r:id="rId11"/>
    <p:sldId id="269" r:id="rId12"/>
  </p:sldIdLst>
  <p:sldSz cx="9144000" cy="5143500" type="screen16x9"/>
  <p:notesSz cx="6858000" cy="9144000"/>
  <p:embeddedFontLst>
    <p:embeddedFont>
      <p:font typeface="Karla" pitchFamily="2" charset="0"/>
      <p:regular r:id="rId14"/>
      <p:bold r:id="rId15"/>
      <p:italic r:id="rId16"/>
      <p:boldItalic r:id="rId17"/>
    </p:embeddedFont>
    <p:embeddedFont>
      <p:font typeface="Montserrat" panose="02000000000000000000" pitchFamily="2" charset="0"/>
      <p:regular r:id="rId18"/>
      <p:bold r:id="rId19"/>
      <p:italic r:id="rId20"/>
      <p:boldItalic r:id="rId21"/>
    </p:embeddedFont>
    <p:embeddedFont>
      <p:font typeface="Montserrat Black" panose="02000000000000000000" pitchFamily="2" charset="0"/>
      <p:bold r:id="rId22"/>
      <p:boldItalic r:id="rId23"/>
    </p:embeddedFont>
    <p:embeddedFont>
      <p:font typeface="Montserrat ExtraBold" panose="02000000000000000000" pitchFamily="2" charset="0"/>
      <p:bold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18" Type="http://schemas.openxmlformats.org/officeDocument/2006/relationships/font" Target="fonts/font5.fntdata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font" Target="fonts/font8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4.fntdata" /><Relationship Id="rId25" Type="http://schemas.openxmlformats.org/officeDocument/2006/relationships/font" Target="fonts/font12.fntdata" /><Relationship Id="rId2" Type="http://schemas.openxmlformats.org/officeDocument/2006/relationships/slide" Target="slides/slide1.xml" /><Relationship Id="rId16" Type="http://schemas.openxmlformats.org/officeDocument/2006/relationships/font" Target="fonts/font3.fntdata" /><Relationship Id="rId20" Type="http://schemas.openxmlformats.org/officeDocument/2006/relationships/font" Target="fonts/font7.fntdata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11.fntdata" /><Relationship Id="rId5" Type="http://schemas.openxmlformats.org/officeDocument/2006/relationships/slide" Target="slides/slide4.xml" /><Relationship Id="rId15" Type="http://schemas.openxmlformats.org/officeDocument/2006/relationships/font" Target="fonts/font2.fntdata" /><Relationship Id="rId23" Type="http://schemas.openxmlformats.org/officeDocument/2006/relationships/font" Target="fonts/font10.fntdata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font" Target="fonts/font6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1.fntdata" /><Relationship Id="rId22" Type="http://schemas.openxmlformats.org/officeDocument/2006/relationships/font" Target="fonts/font9.fntdata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d319b81f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d319b81f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23ec8358431d0f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23ec8358431d0f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23ec8358431d0f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23ec8358431d0f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3" name="Google Shape;63;p11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41000" y="4025300"/>
            <a:ext cx="78459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8" name="Google Shape;68;p12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BLANK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200" cy="10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1" name="Google Shape;31;p6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Google Shape;32;p6"/>
          <p:cNvSpPr txBox="1"/>
          <p:nvPr/>
        </p:nvSpPr>
        <p:spPr>
          <a:xfrm>
            <a:off x="799645" y="6976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7" name="Google Shape;37;p7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8" name="Google Shape;58;p10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BCD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1.xml" /><Relationship Id="rId4" Type="http://schemas.openxmlformats.org/officeDocument/2006/relationships/image" Target="../media/image4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9.png" /><Relationship Id="rId4" Type="http://schemas.openxmlformats.org/officeDocument/2006/relationships/notesSlide" Target="../notesSlides/notesSlide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>
            <a:off x="102975" y="3324675"/>
            <a:ext cx="42291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МАНИПУЛЯТОР </a:t>
            </a:r>
            <a:r>
              <a:rPr lang="en" dirty="0">
                <a:solidFill>
                  <a:srgbClr val="00BCD4"/>
                </a:solidFill>
              </a:rPr>
              <a:t>ДЛЯ ПОГРУЗКИ - ВЫГРУЗКИ</a:t>
            </a:r>
            <a:endParaRPr dirty="0">
              <a:solidFill>
                <a:srgbClr val="00BCD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ИНВАЛИДНОГО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КРЕСЛА </a:t>
            </a:r>
            <a:endParaRPr dirty="0"/>
          </a:p>
        </p:txBody>
      </p:sp>
      <p:sp>
        <p:nvSpPr>
          <p:cNvPr id="77" name="Google Shape;77;p14"/>
          <p:cNvSpPr txBox="1"/>
          <p:nvPr/>
        </p:nvSpPr>
        <p:spPr>
          <a:xfrm>
            <a:off x="5230875" y="3213675"/>
            <a:ext cx="4693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Иванченко С.А.</a:t>
            </a:r>
            <a:endParaRPr sz="2000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Круглов С.П.</a:t>
            </a: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Ковыршин</a:t>
            </a:r>
            <a:r>
              <a:rPr lang="ru-RU" sz="2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С.В.</a:t>
            </a:r>
            <a:endParaRPr sz="2000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l="20967"/>
          <a:stretch/>
        </p:blipFill>
        <p:spPr>
          <a:xfrm>
            <a:off x="171300" y="152375"/>
            <a:ext cx="2355599" cy="14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subTitle" idx="4294967295"/>
          </p:nvPr>
        </p:nvSpPr>
        <p:spPr>
          <a:xfrm>
            <a:off x="518250" y="2179350"/>
            <a:ext cx="6136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Многие</a:t>
            </a: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 инвалиды </a:t>
            </a:r>
            <a:r>
              <a:rPr lang="en" sz="3000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получат</a:t>
            </a: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 потенциальную </a:t>
            </a:r>
            <a:r>
              <a:rPr lang="en" sz="3000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возможность </a:t>
            </a: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свободно пользоваться личным автотранспортом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81" name="Google Shape;181;p26"/>
          <p:cNvGrpSpPr/>
          <p:nvPr/>
        </p:nvGrpSpPr>
        <p:grpSpPr>
          <a:xfrm>
            <a:off x="703940" y="762367"/>
            <a:ext cx="920352" cy="865869"/>
            <a:chOff x="5972700" y="2330200"/>
            <a:chExt cx="411625" cy="387275"/>
          </a:xfrm>
        </p:grpSpPr>
        <p:sp>
          <p:nvSpPr>
            <p:cNvPr id="182" name="Google Shape;182;p2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28575" cap="rnd" cmpd="sng">
              <a:solidFill>
                <a:srgbClr val="03A9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28575" cap="rnd" cmpd="sng">
              <a:solidFill>
                <a:srgbClr val="03A9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ctrTitle" idx="4294967295"/>
          </p:nvPr>
        </p:nvSpPr>
        <p:spPr>
          <a:xfrm>
            <a:off x="685800" y="1964350"/>
            <a:ext cx="4531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5722"/>
                </a:solidFill>
              </a:rPr>
              <a:t>СПАСИБО ЗА ВНИМАНИЕ!</a:t>
            </a:r>
            <a:endParaRPr sz="3600">
              <a:solidFill>
                <a:srgbClr val="FF5722"/>
              </a:solidFill>
            </a:endParaRPr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294967295"/>
          </p:nvPr>
        </p:nvSpPr>
        <p:spPr>
          <a:xfrm>
            <a:off x="685800" y="3163925"/>
            <a:ext cx="4531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4294967295"/>
          </p:nvPr>
        </p:nvSpPr>
        <p:spPr>
          <a:xfrm>
            <a:off x="685800" y="3836000"/>
            <a:ext cx="6576000" cy="10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805550" y="1046475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ПРОБЛЕМЫ ЛЮДЕЙ С </a:t>
            </a:r>
            <a:r>
              <a:rPr lang="en" sz="2400"/>
              <a:t> </a:t>
            </a:r>
            <a:endParaRPr>
              <a:solidFill>
                <a:srgbClr val="CDDC3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CD4"/>
                </a:solidFill>
              </a:rPr>
              <a:t>ОГРАНИЧЕННЫМИ ВОЗМОЖНОСТЯМИ</a:t>
            </a:r>
            <a:endParaRPr>
              <a:solidFill>
                <a:srgbClr val="00BCD4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805550" y="2549675"/>
            <a:ext cx="2709900" cy="2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Иркутской области проживает 56 тысяч инвалидов, в том числе более </a:t>
            </a:r>
            <a:r>
              <a:rPr lang="en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53 тысяч инвалидов старше 18 лет</a:t>
            </a:r>
            <a:r>
              <a:rPr lang="en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. Многие из них имеют личный автомобиль.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3839875" y="2360450"/>
            <a:ext cx="3233700" cy="2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Одной из ключевых проблем является свободное перемещение людей с проблемами опорно-двигательного аппарата при использовании ими </a:t>
            </a:r>
            <a:r>
              <a:rPr lang="en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личного автомобильного транспорта.</a:t>
            </a:r>
            <a:r>
              <a:rPr lang="en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650" y="259350"/>
            <a:ext cx="1078350" cy="10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660500" y="1509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C107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endParaRPr>
              <a:solidFill>
                <a:srgbClr val="FFC107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3839875" y="14086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C107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endParaRPr>
              <a:solidFill>
                <a:srgbClr val="FFC10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ctrTitle" idx="4294967295"/>
          </p:nvPr>
        </p:nvSpPr>
        <p:spPr>
          <a:xfrm>
            <a:off x="685799" y="1884525"/>
            <a:ext cx="5251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ПРОЕКТ </a:t>
            </a:r>
            <a:r>
              <a:rPr lang="en" sz="4000">
                <a:solidFill>
                  <a:srgbClr val="00BCD4"/>
                </a:solidFill>
              </a:rPr>
              <a:t>МАНИПУЛЯТОРА</a:t>
            </a:r>
            <a:endParaRPr sz="4000">
              <a:solidFill>
                <a:srgbClr val="00BCD4"/>
              </a:solidFill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4294967295"/>
          </p:nvPr>
        </p:nvSpPr>
        <p:spPr>
          <a:xfrm>
            <a:off x="685800" y="3044324"/>
            <a:ext cx="52515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позволит решить</a:t>
            </a:r>
            <a:r>
              <a:rPr lang="en" sz="1400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основную проблему</a:t>
            </a:r>
            <a:r>
              <a:rPr lang="en" sz="14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водителя-инвалида – подачу/уборку инвалидного кресла в автомобиль за счет </a:t>
            </a:r>
            <a:r>
              <a:rPr lang="en" sz="1400">
                <a:solidFill>
                  <a:srgbClr val="00BC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автоматизации</a:t>
            </a:r>
            <a:r>
              <a:rPr lang="en" sz="14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этого процесса.</a:t>
            </a:r>
            <a:endParaRPr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97" name="Google Shape;97;p16"/>
          <p:cNvGrpSpPr/>
          <p:nvPr/>
        </p:nvGrpSpPr>
        <p:grpSpPr>
          <a:xfrm>
            <a:off x="787530" y="324272"/>
            <a:ext cx="664653" cy="1053757"/>
            <a:chOff x="6718575" y="2318625"/>
            <a:chExt cx="256950" cy="407375"/>
          </a:xfrm>
        </p:grpSpPr>
        <p:sp>
          <p:nvSpPr>
            <p:cNvPr id="98" name="Google Shape;98;p1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28575" cap="rnd" cmpd="sng">
              <a:solidFill>
                <a:srgbClr val="FFC1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107"/>
                </a:solidFill>
              </a:endParaRPr>
            </a:p>
          </p:txBody>
        </p:sp>
      </p:grp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0" y="130050"/>
            <a:ext cx="6101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ОБЩИЙ</a:t>
            </a:r>
            <a:endParaRPr sz="30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0BCD4"/>
                </a:solidFill>
                <a:latin typeface="Montserrat"/>
                <a:ea typeface="Montserrat"/>
                <a:cs typeface="Montserrat"/>
                <a:sym typeface="Montserrat"/>
              </a:rPr>
              <a:t>ВИД </a:t>
            </a:r>
            <a:r>
              <a:rPr lang="ru-RU" sz="3000" b="1" dirty="0">
                <a:solidFill>
                  <a:srgbClr val="00BCD4"/>
                </a:solidFill>
                <a:latin typeface="Montserrat"/>
                <a:ea typeface="Montserrat"/>
                <a:cs typeface="Montserrat"/>
                <a:sym typeface="Montserrat"/>
              </a:rPr>
              <a:t>МАНИПУЛЯТОРА</a:t>
            </a:r>
            <a:endParaRPr sz="3000" b="1" dirty="0">
              <a:solidFill>
                <a:srgbClr val="00BC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9DFD7D-EA3F-2A1E-90DA-0F9970C3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" y="1668352"/>
            <a:ext cx="3739714" cy="3345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84A76-830B-EB90-BC3D-709A14A1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581" y="1665767"/>
            <a:ext cx="3360248" cy="32694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841001" y="1379200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ИЗРАИЛЬ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ПОДОБНЫЕ УСТРОЙСТВА ПРОИЗВОДЯТ </a:t>
            </a:r>
            <a:r>
              <a:rPr lang="en">
                <a:solidFill>
                  <a:srgbClr val="00BCD4"/>
                </a:solidFill>
              </a:rPr>
              <a:t>ТОЛЬКО  2 СТРАНЫ: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2"/>
          </p:nvPr>
        </p:nvSpPr>
        <p:spPr>
          <a:xfrm>
            <a:off x="3673851" y="1379200"/>
            <a:ext cx="30309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НОВАЯ - ЗЕЛАНДИЯ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50" name="Google Shape;150;p22" descr="Картинки по запросу &quot;Флаг израиля&quot;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75" y="2111250"/>
            <a:ext cx="2551875" cy="1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 descr="Картинки по запросу &quot;флаг новой зеландии&quot;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3850" y="1835600"/>
            <a:ext cx="3203626" cy="22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1273450" y="4088150"/>
            <a:ext cx="48852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</a:t>
            </a:r>
            <a:r>
              <a:rPr lang="en" sz="2400" b="1">
                <a:solidFill>
                  <a:srgbClr val="00BCD4"/>
                </a:solidFill>
                <a:latin typeface="Montserrat"/>
                <a:ea typeface="Montserrat"/>
                <a:cs typeface="Montserrat"/>
                <a:sym typeface="Montserrat"/>
              </a:rPr>
              <a:t>ОТ 1000000 </a:t>
            </a:r>
            <a:endParaRPr>
              <a:solidFill>
                <a:srgbClr val="00BCD4"/>
              </a:solidFill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3300" y="4204350"/>
            <a:ext cx="318476" cy="31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0" y="1781150"/>
            <a:ext cx="2498400" cy="19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ПРИ ИЗГОТОВЛЕНИИ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В РОССИИ, СТОИМОСТЬ ИЗДЕЛИЯ БУДЕТ НИЖЕ ЧЕМ У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BCD4"/>
                </a:solidFill>
              </a:rPr>
              <a:t>ЗАРУБЕЖНЫХ</a:t>
            </a:r>
            <a:br>
              <a:rPr lang="en" sz="1800">
                <a:solidFill>
                  <a:srgbClr val="00BCD4"/>
                </a:solidFill>
              </a:rPr>
            </a:br>
            <a:r>
              <a:rPr lang="en" sz="1800">
                <a:solidFill>
                  <a:srgbClr val="00BCD4"/>
                </a:solidFill>
              </a:rPr>
              <a:t>АНАЛОГОВ</a:t>
            </a:r>
            <a:endParaRPr sz="1800">
              <a:solidFill>
                <a:srgbClr val="00BCD4"/>
              </a:solidFill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2907300" y="1505250"/>
            <a:ext cx="2133000" cy="2133000"/>
          </a:xfrm>
          <a:prstGeom prst="ellipse">
            <a:avLst/>
          </a:prstGeom>
          <a:solidFill>
            <a:srgbClr val="000000">
              <a:alpha val="7310"/>
            </a:srgbClr>
          </a:solidFill>
          <a:ln w="3810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ИЗРАИЛЬ</a:t>
            </a:r>
            <a:endParaRPr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6767100" y="1505250"/>
            <a:ext cx="2276400" cy="2133000"/>
          </a:xfrm>
          <a:prstGeom prst="ellipse">
            <a:avLst/>
          </a:prstGeom>
          <a:solidFill>
            <a:srgbClr val="000000">
              <a:alpha val="7310"/>
            </a:srgbClr>
          </a:solidFill>
          <a:ln w="3810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НОВАЯ</a:t>
            </a:r>
            <a:endParaRPr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ЗЕЛАНДИЯ</a:t>
            </a:r>
            <a:endParaRPr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4819425" y="1505250"/>
            <a:ext cx="2133000" cy="2133000"/>
          </a:xfrm>
          <a:prstGeom prst="ellipse">
            <a:avLst/>
          </a:prstGeom>
          <a:solidFill>
            <a:srgbClr val="000000">
              <a:alpha val="731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РОССИЯ</a:t>
            </a:r>
            <a:endParaRPr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266175" y="333175"/>
            <a:ext cx="30240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Преимущества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3290175" y="333175"/>
            <a:ext cx="507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Оригинальный способо крепления манипулятора в кузове автомобиля 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в отечественные автомобили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Низкая стоимость в сравении с зарубежными аналогами 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Оптимизированная система управления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изготовления под индивидуальные требование заказчика 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гарантийного и постгарантийного обслуживания системы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AA4E6E-1AC8-4F23-85D3-980080FB6D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C7E12-3EC0-4D0F-B439-618FCCD9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207" y="0"/>
            <a:ext cx="3725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294396" y="248093"/>
            <a:ext cx="6822329" cy="6000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accent5"/>
                </a:solidFill>
              </a:rPr>
              <a:t>Видео работы  устройства</a:t>
            </a:r>
            <a:r>
              <a:rPr lang="en" sz="3400" dirty="0"/>
              <a:t> </a:t>
            </a:r>
            <a:endParaRPr sz="3400" dirty="0"/>
          </a:p>
        </p:txBody>
      </p:sp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Новый проект">
            <a:hlinkClick r:id="" action="ppaction://media"/>
            <a:extLst>
              <a:ext uri="{FF2B5EF4-FFF2-40B4-BE49-F238E27FC236}">
                <a16:creationId xmlns:a16="http://schemas.microsoft.com/office/drawing/2014/main" id="{E47D1BB3-929C-34D1-216F-4BFB0A80A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71" y="935038"/>
            <a:ext cx="6894739" cy="387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FFFFFF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4279</TotalTime>
  <Words>192</Words>
  <Application>Microsoft Office PowerPoint</Application>
  <PresentationFormat>Экран (16:9)</PresentationFormat>
  <Paragraphs>47</Paragraphs>
  <Slides>11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Arviragus template</vt:lpstr>
      <vt:lpstr>МАНИПУЛЯТОР ДЛЯ ПОГРУЗКИ - ВЫГРУЗКИ ИНВАЛИДНОГО  КРЕСЛА </vt:lpstr>
      <vt:lpstr>ПРОБЛЕМЫ ЛЮДЕЙ С   ОГРАНИЧЕННЫМИ ВОЗМОЖНОСТЯМИ</vt:lpstr>
      <vt:lpstr>ПРОЕКТ МАНИПУЛЯТОРА</vt:lpstr>
      <vt:lpstr>Презентация PowerPoint</vt:lpstr>
      <vt:lpstr>ПОДОБНЫЕ УСТРОЙСТВА ПРОИЗВОДЯТ ТОЛЬКО  2 СТРАНЫ:</vt:lpstr>
      <vt:lpstr>ПРИ ИЗГОТОВЛЕНИИ  В РОССИИ, СТОИМОСТЬ ИЗДЕЛИЯ БУДЕТ НИЖЕ ЧЕМ У ЗАРУБЕЖНЫХ АНАЛОГОВ</vt:lpstr>
      <vt:lpstr>Преимущества</vt:lpstr>
      <vt:lpstr>Презентация PowerPoint</vt:lpstr>
      <vt:lpstr>Видео работы  устройства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МАНИПУЛЯТОР ДЛЯ ПОГРУЗКИ - ВЫГРУЗКИ ИНВАЛИДНОГО  КРЕСЛА</dc:title>
  <dc:creator>Stepan</dc:creator>
  <cp:lastModifiedBy>Соломенникова Ирина Павловна</cp:lastModifiedBy>
  <cp:revision>7</cp:revision>
  <dcterms:modified xsi:type="dcterms:W3CDTF">2024-01-11T17:23:46Z</dcterms:modified>
</cp:coreProperties>
</file>