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68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7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1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2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4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9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5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56524-1C91-4FC0-B52B-D69D07B5D44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7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000" t="7000" r="1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8407" y="1195762"/>
            <a:ext cx="900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Ресурсный учебно-методический центр по обучению  инвалидов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лиц с ограниченными возможностями здоровья РУТ (МИИТ)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student\Downloads\IMG_34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00" y="406853"/>
            <a:ext cx="744312" cy="7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227" y="2346402"/>
            <a:ext cx="7330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отраслевой системы инклюзивного транспортного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 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перспективы развития сотрудничества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СНГ»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3641" y="5895401"/>
            <a:ext cx="6096000" cy="629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Карапетянц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Ирина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Владимировна 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д.и.н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профессор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РУМЦ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ИМТК РУТ (МИИТ)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264" y="4547205"/>
            <a:ext cx="637856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Международная научно-практическая конференция: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«Вклад вузов в развитие инклюзивной культуры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социуме»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16-17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мая 2024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г.)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831" y="1627832"/>
            <a:ext cx="11424138" cy="4860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Всероссийский сетевой конкурс студенческих проектов «Профессиональное завтра»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проектов от 6 университетов (25 чел., включая 5 студентов с инвалидностью). Лауреаты заочного этапа конкурса РУТ (МИИТ),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СамГУПС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общероссийская смена по инклюзивному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волонтерству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инклюзивному туризму»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место за видеоролик о выставке «100 лет гражданской авиации России» (СПбГУ ГА)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5831" y="146073"/>
            <a:ext cx="7170337" cy="9411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Конкурсы межведомственной сети РУМЦ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70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46" y="154109"/>
            <a:ext cx="7224765" cy="102154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Профориентация в коррекционных школах и колледжах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75656"/>
            <a:ext cx="12459956" cy="5682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Совместно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Центром социальной интеграции Дианы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Гурцкая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Мастер-класс в детском технопарке «Московский транспорт»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ментальными нарушениями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НОДА)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Встреча в «ГКОУ СКОШ № 52 г. Москвы (с нарушением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слуха)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Совместно с университетами-партнерами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Профориентационные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в 2 коррекционных школах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Нижегородской области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ментальными нарушениями и НОДА)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индивидуальному тестированию и профориентации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инвалидов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обучающихся в колледжах университетов-партнеров </a:t>
            </a:r>
          </a:p>
          <a:p>
            <a:endParaRPr lang="ru-RU" dirty="0"/>
          </a:p>
        </p:txBody>
      </p:sp>
      <p:pic>
        <p:nvPicPr>
          <p:cNvPr id="4" name="Рисунок 3" descr="C:\Users\student\Downloads\IMG_741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1836" r="5249"/>
          <a:stretch/>
        </p:blipFill>
        <p:spPr bwMode="auto">
          <a:xfrm rot="16200000">
            <a:off x="8978204" y="1763486"/>
            <a:ext cx="3637505" cy="26427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93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91" y="296092"/>
            <a:ext cx="6668086" cy="55734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Отраслевые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</a:t>
            </a:r>
            <a:r>
              <a:rPr lang="ru-RU" sz="2700" b="1" dirty="0"/>
              <a:t> 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84" y="1296236"/>
            <a:ext cx="11253316" cy="52050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отраслевых конференций и 6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вебинаров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вопросам повышения доступности и качества высшего образования для обучающихся с ОВЗ с участием более 500 чел.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Отраслевой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 РУМЦ «Инклюзивное образование в транспортных университетах»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ормирование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видеопаспортов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доступности образовательных организаций высшего образования (РУТ (МИИТ),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ОмГУПС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ИрГУПС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ГУМРФ)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4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32" y="73724"/>
            <a:ext cx="6662057" cy="890918"/>
          </a:xfrm>
        </p:spPr>
        <p:txBody>
          <a:bodyPr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85704"/>
            <a:ext cx="12379569" cy="5672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реализация новых дистанционных программ повышения квалификации для: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Преподавателей и сотрудников Донецкого института инженеров железнодорожного транспорта (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ДонИЖТ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(72 чел.)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Кураторов производственной практики от транспортных предприятий (24 чел.)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Выпускников с инвалидностью совместно с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ОмГУПС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(10 чел.)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Преподавателей и сотрудников университетов-партнеров (42 чел.)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целях сопровождения образовательного процесса инвалидов, получена дополнительная квалификация –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сурдопереводчик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(переводчик русского жестового языка) по специальности 39.02.02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сурдокоммуникации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 обучены более 1000 чел. сотрудников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университетов-партнеров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2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4" y="123965"/>
            <a:ext cx="7013751" cy="91101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Учебно-методические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материалы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356527"/>
            <a:ext cx="12027877" cy="541606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Отраслевой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учебник «Доступная среда для инвалидов на транспорте» для дисциплины «Организация доступной среды для инвалидов на транспорте» (в 2023 г. обучены более 3 400 чел.)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Методические пособия для обучения волонтеров, по организации рабочих мест для инвалидов, сопровождению и оказанию ситуационной помощи инвалидам различных нозологий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Учебно-методические материалы для дистанционных программ повышения квалификации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Адаптированные образовательные программы по транспортным направлениям подготовки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8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65" y="134014"/>
            <a:ext cx="7023798" cy="7602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Экспертная деятельность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066" y="1014884"/>
            <a:ext cx="11831598" cy="56974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Мониторинговые исследования по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запросам: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науки и высшего образования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транспорта Российской Федерации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труда и социальной защиты Российской Федерации</a:t>
            </a:r>
          </a:p>
          <a:p>
            <a:pPr marL="0" indent="0">
              <a:buNone/>
            </a:pPr>
            <a:endParaRPr lang="ru-RU" sz="2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Экспертная деятельность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Предложения для круглого стола Комитета Совета Федерации по социальной политике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Выступление на заседании рабочей группы «Качество жизни детей с ограниченными возможностями здоровья, детей-инвалидов» 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Обсуждение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 по созданию инклюзивных туристических маршрутов для инвалидов и МГН на экспертном совете при Комитете Государственной Думы по труду, социальной политике и делам ветеранов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Выступление на заседании рабочей группы по вопросам повышения доступности для инвалидов транспортной инфраструктуры и транспортных услуг Комиссии при Президенте Российской Федерации по делам инвалидов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1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594" y="174206"/>
            <a:ext cx="6802735" cy="88087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Перспективы сотрудничества с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СНГ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508" y="1472592"/>
            <a:ext cx="11585751" cy="5117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информационных технологий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Белорусского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государственного университета информатики и радиоэлектроники 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Международное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сотрудничество с кафедрой ЮНЕСКО «Профессиональное образование в сфере информационно-коммуникационных технологий лиц с особыми потребностями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»: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Международная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конференция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«Профориентация, обучение и трудоустройство инвалидов в сфере транспорта: обмен лучшими практиками» (2021, 2022)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 профессионального мастерства для инвалидов и ЛОВЗ транспортной отрасли (2023)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6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24709"/>
              </p:ext>
            </p:extLst>
          </p:nvPr>
        </p:nvGraphicFramePr>
        <p:xfrm>
          <a:off x="0" y="1094631"/>
          <a:ext cx="12192000" cy="5939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0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1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525">
                <a:tc>
                  <a:txBody>
                    <a:bodyPr/>
                    <a:lstStyle/>
                    <a:p>
                      <a:pPr algn="ctr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ОРУМЦ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РУМЦ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67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Подготовка кадров для организаций и предприятий транспортного комплекса </a:t>
                      </a:r>
                      <a:r>
                        <a:rPr lang="ru-RU" sz="17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РФ </a:t>
                      </a:r>
                      <a:r>
                        <a:rPr lang="ru-RU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области обеспечения доступности общественного транспорта, включая социальное такси, и объектов инфраструктуры для людей с ОВЗ, программно-методического сопровождения  обучения в рамках ДПО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Развитие принципов инклюзивного образования в  образовательных</a:t>
                      </a:r>
                      <a:r>
                        <a:rPr lang="ru-RU" sz="17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организациях Минтранса России и подведомственных федеральных агентств </a:t>
                      </a:r>
                      <a:endParaRPr lang="ru-RU" sz="17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/>
                      <a:endParaRPr lang="ru-RU" sz="17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/>
                      <a:endParaRPr lang="ru-RU" sz="17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9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Подготовка справочно-информационных, аналитических и экспертных материалов по запросам Минтранса России, Комиссии при Президенте </a:t>
                      </a:r>
                      <a:r>
                        <a:rPr lang="ru-RU" sz="17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РФ по </a:t>
                      </a:r>
                      <a:r>
                        <a:rPr lang="ru-RU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делам инвалидов, федеральных органов исполнительной власти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Увеличение приема и</a:t>
                      </a:r>
                      <a:r>
                        <a:rPr lang="ru-RU" sz="17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организация обучения лиц с инвалидностью и ОВЗ в </a:t>
                      </a:r>
                      <a:r>
                        <a:rPr lang="ru-RU" sz="17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университетах-партнерах</a:t>
                      </a:r>
                      <a:r>
                        <a:rPr lang="ru-RU" sz="17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РУМЦ, </a:t>
                      </a:r>
                      <a:r>
                        <a:rPr lang="ru-RU" sz="17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привлекательности транспортных направлений подготовки и специальностей для </a:t>
                      </a:r>
                      <a:r>
                        <a:rPr lang="ru-RU" sz="17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инвалидов</a:t>
                      </a:r>
                      <a:endParaRPr lang="ru-RU" sz="17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480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lang="ru-RU" sz="17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овершенствование</a:t>
                      </a:r>
                      <a:r>
                        <a:rPr lang="ru-RU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проведения контрольно-надзорных мероприятий в рамках </a:t>
                      </a:r>
                      <a:r>
                        <a:rPr lang="ru-RU" sz="17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госконтроля </a:t>
                      </a:r>
                      <a:r>
                        <a:rPr lang="ru-RU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(надзора) за обеспечением доступности для инвалидов объектов транспортной инфраструктуры и предоставляемых транспортных услуг на разных видах </a:t>
                      </a:r>
                      <a:r>
                        <a:rPr lang="ru-RU" sz="17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транспорта</a:t>
                      </a:r>
                      <a:endParaRPr lang="ru-RU" sz="17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Содействие профессиональной </a:t>
                      </a:r>
                      <a:r>
                        <a:rPr lang="ru-RU" sz="17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самореализации </a:t>
                      </a:r>
                      <a:r>
                        <a:rPr lang="ru-RU" sz="17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трудоустройству выпускников с инвалидностью  на предприятия транспортной отрасли</a:t>
                      </a:r>
                      <a:endParaRPr lang="ru-RU" sz="17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02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Выполнение </a:t>
                      </a:r>
                      <a:r>
                        <a:rPr lang="ru-RU" sz="17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НИР </a:t>
                      </a:r>
                      <a:r>
                        <a:rPr lang="ru-RU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заказу Минтранса России в сфере создания доступной среды для инвалидов на разных видах транспорта</a:t>
                      </a:r>
                    </a:p>
                    <a:p>
                      <a:endParaRPr lang="ru-RU" sz="17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функционирования региональной партнерской сети </a:t>
                      </a:r>
                      <a:r>
                        <a:rPr lang="ru-RU" sz="17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университетов-партнеров РУМЦ</a:t>
                      </a:r>
                      <a:r>
                        <a:rPr lang="ru-RU" sz="17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7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вопросам повышения доступности и качества образования </a:t>
                      </a:r>
                      <a:r>
                        <a:rPr lang="ru-RU" sz="17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инвалидов</a:t>
                      </a:r>
                      <a:endParaRPr lang="ru-RU" sz="17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2217" y="243827"/>
            <a:ext cx="7626699" cy="47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Отраслевое транспортное образование 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699617"/>
              </p:ext>
            </p:extLst>
          </p:nvPr>
        </p:nvGraphicFramePr>
        <p:xfrm>
          <a:off x="0" y="1088573"/>
          <a:ext cx="12192000" cy="601502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151010034"/>
                    </a:ext>
                  </a:extLst>
                </a:gridCol>
              </a:tblGrid>
              <a:tr h="107368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 образовательных организаций Минтранса России </a:t>
                      </a:r>
                      <a:b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подведомственных</a:t>
                      </a:r>
                      <a:r>
                        <a:rPr lang="ru-RU" sz="20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федеральных агентств</a:t>
                      </a:r>
                      <a:r>
                        <a:rPr lang="ru-RU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ru-RU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7 федеральных округах и 13 субъектах </a:t>
                      </a: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РФ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2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образовательные организации новых регионов РФ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Донецкий институт железнодорожного транспорта 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Херсонская государственная морская </a:t>
                      </a: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академия</a:t>
                      </a:r>
                      <a:endParaRPr lang="ru-RU" sz="2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0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374 студента с </a:t>
                      </a: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инвалидностью</a:t>
                      </a:r>
                      <a:endParaRPr lang="en-US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(c </a:t>
                      </a: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нарушением</a:t>
                      </a:r>
                      <a:r>
                        <a:rPr lang="ru-RU" sz="20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слуха, зрения, опорно-двигательного аппарата, соматическими заболеваниями)</a:t>
                      </a:r>
                      <a:endParaRPr lang="ru-RU" sz="2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02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23.03.01 Технология транспортных процессов 23.03.03 Эксплуатация транспортно-технологических машин и комплексов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20.03.01 </a:t>
                      </a:r>
                      <a:r>
                        <a:rPr lang="ru-RU" sz="200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Техносферная</a:t>
                      </a:r>
                      <a:r>
                        <a:rPr lang="ru-RU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безопасность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09.03.01 Информатика и вычислительная техника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23.05.03 Подвижной состав железных дорог 23.05.04 Эксплуатация железных дорог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23.05.06 Строительство железных дорог, мостов и транспортных тоннелей</a:t>
                      </a:r>
                      <a:endParaRPr lang="ru-RU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26.03.02 Кораблестроение, </a:t>
                      </a:r>
                      <a:r>
                        <a:rPr lang="ru-RU" sz="200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океанотехника</a:t>
                      </a:r>
                      <a:r>
                        <a:rPr lang="ru-RU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системотехника объектов морской инфраструктуры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26.05.07 Эксплуатация судового электрооборудования и средств автоматики 25.03.04 Эксплуатация аэропортов и обеспечение полетов воздушных судов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25.05.05 Эксплуатация воздушных судов и организация воздушного движения</a:t>
                      </a:r>
                      <a:endParaRPr lang="ru-RU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92983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54057" y="281401"/>
            <a:ext cx="6501226" cy="47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Партнерская сеть РУМЦ РУТ (МИИТ)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334" y="160773"/>
            <a:ext cx="7592368" cy="1175657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27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количественных показателей </a:t>
            </a:r>
            <a:r>
              <a:rPr lang="ru-RU" altLang="ru-RU" sz="27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7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7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altLang="ru-RU" sz="27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2022-2023 гг</a:t>
            </a:r>
            <a:r>
              <a:rPr lang="ru-RU" altLang="ru-RU" sz="27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822442"/>
              </p:ext>
            </p:extLst>
          </p:nvPr>
        </p:nvGraphicFramePr>
        <p:xfrm>
          <a:off x="154911" y="1336430"/>
          <a:ext cx="12037089" cy="5444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6526">
                  <a:extLst>
                    <a:ext uri="{9D8B030D-6E8A-4147-A177-3AD203B41FA5}">
                      <a16:colId xmlns:a16="http://schemas.microsoft.com/office/drawing/2014/main" val="1941942077"/>
                    </a:ext>
                  </a:extLst>
                </a:gridCol>
                <a:gridCol w="1768510">
                  <a:extLst>
                    <a:ext uri="{9D8B030D-6E8A-4147-A177-3AD203B41FA5}">
                      <a16:colId xmlns:a16="http://schemas.microsoft.com/office/drawing/2014/main" val="2037220039"/>
                    </a:ext>
                  </a:extLst>
                </a:gridCol>
                <a:gridCol w="1812053">
                  <a:extLst>
                    <a:ext uri="{9D8B030D-6E8A-4147-A177-3AD203B41FA5}">
                      <a16:colId xmlns:a16="http://schemas.microsoft.com/office/drawing/2014/main" val="2458800962"/>
                    </a:ext>
                  </a:extLst>
                </a:gridCol>
              </a:tblGrid>
              <a:tr h="854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endParaRPr lang="ru-RU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(чел.)</a:t>
                      </a:r>
                      <a:endParaRPr lang="ru-RU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5415869"/>
                  </a:ext>
                </a:extLst>
              </a:tr>
              <a:tr h="854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Обучающихся с инвалидностью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9,6 %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374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168100"/>
                  </a:ext>
                </a:extLst>
              </a:tr>
              <a:tr h="854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Студентов с инвалидностью, принятых на 1 курс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37,8 %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131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197264"/>
                  </a:ext>
                </a:extLst>
              </a:tr>
              <a:tr h="854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Выпускников с инвалидностью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18,1%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5991772"/>
                  </a:ext>
                </a:extLst>
              </a:tr>
              <a:tr h="854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Трудоустроенных выпускников </a:t>
                      </a: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инвалидностью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endParaRPr lang="ru-RU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2,7 %</a:t>
                      </a:r>
                      <a:endParaRPr lang="ru-RU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3805189"/>
                  </a:ext>
                </a:extLst>
              </a:tr>
              <a:tr h="1173642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Обучающихся с инвалидностью, занимающихся адаптивной физической культурой</a:t>
                      </a:r>
                      <a:endParaRPr lang="ru-RU" sz="2400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12,5 %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6802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8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414289"/>
              </p:ext>
            </p:extLst>
          </p:nvPr>
        </p:nvGraphicFramePr>
        <p:xfrm>
          <a:off x="2" y="1431995"/>
          <a:ext cx="12218795" cy="5990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5828">
                  <a:extLst>
                    <a:ext uri="{9D8B030D-6E8A-4147-A177-3AD203B41FA5}">
                      <a16:colId xmlns:a16="http://schemas.microsoft.com/office/drawing/2014/main" val="3116638619"/>
                    </a:ext>
                  </a:extLst>
                </a:gridCol>
                <a:gridCol w="1823701">
                  <a:extLst>
                    <a:ext uri="{9D8B030D-6E8A-4147-A177-3AD203B41FA5}">
                      <a16:colId xmlns:a16="http://schemas.microsoft.com/office/drawing/2014/main" val="3837391466"/>
                    </a:ext>
                  </a:extLst>
                </a:gridCol>
                <a:gridCol w="6099266">
                  <a:extLst>
                    <a:ext uri="{9D8B030D-6E8A-4147-A177-3AD203B41FA5}">
                      <a16:colId xmlns:a16="http://schemas.microsoft.com/office/drawing/2014/main" val="3818078700"/>
                    </a:ext>
                  </a:extLst>
                </a:gridCol>
              </a:tblGrid>
              <a:tr h="607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Показатель</a:t>
                      </a:r>
                      <a:endParaRPr lang="ru-RU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  <a:tab pos="1514475" algn="l"/>
                        </a:tabLst>
                        <a:defRPr/>
                      </a:pPr>
                      <a:endParaRPr lang="ru-RU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Университет-партнер</a:t>
                      </a:r>
                      <a:endParaRPr lang="ru-RU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8027402"/>
                  </a:ext>
                </a:extLst>
              </a:tr>
              <a:tr h="1919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Сертификат НОКО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оценкой</a:t>
                      </a:r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  <a:tab pos="1514475" algn="l"/>
                        </a:tabLst>
                        <a:defRPr/>
                      </a:pP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endParaRPr lang="ru-RU" sz="2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более </a:t>
                      </a: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  <a:tab pos="1514475" algn="l"/>
                        </a:tabLst>
                        <a:defRPr/>
                      </a:pP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ПГУПС, РГУПС, РУТ (МИИТ), </a:t>
                      </a:r>
                      <a:r>
                        <a:rPr lang="ru-RU" sz="24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СамГУПС</a:t>
                      </a: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СГУПС, ГУМРФ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ОмГУПС</a:t>
                      </a: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99,8</a:t>
                      </a:r>
                      <a:r>
                        <a:rPr lang="ru-RU" sz="2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%), </a:t>
                      </a:r>
                      <a:r>
                        <a:rPr lang="ru-RU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ИрГУПС</a:t>
                      </a: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99,45 %), </a:t>
                      </a: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МГТУ ГА (</a:t>
                      </a: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93,9 %), </a:t>
                      </a: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ВГУВТ (</a:t>
                      </a: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93,8 %)</a:t>
                      </a:r>
                      <a:endParaRPr lang="ru-RU" sz="2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endParaRPr lang="ru-RU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2102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Прием на транспортные </a:t>
                      </a: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специальности</a:t>
                      </a: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ГУМРФ, СГУВТ, МГТУ ГА, СПбГУ ГА, </a:t>
                      </a: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УИ </a:t>
                      </a: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ГА, ПГУПС, </a:t>
                      </a:r>
                      <a:r>
                        <a:rPr lang="ru-RU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УрГУПС</a:t>
                      </a: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ДВГУПС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endParaRPr lang="ru-RU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62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Университетов, имеющих лучшие практики сопровождения обучающихся </a:t>
                      </a:r>
                      <a:endParaRPr lang="ru-RU" sz="2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</a:t>
                      </a: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инвалидностью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514475" algn="l"/>
                        </a:tabLs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ГМУ им. Ф.Ф. Ушакова, ГУМРФ, </a:t>
                      </a:r>
                      <a:r>
                        <a:rPr lang="ru-RU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ИрГУПС</a:t>
                      </a: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ОмГУПС</a:t>
                      </a: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РУТ (МИИТ), </a:t>
                      </a:r>
                      <a:r>
                        <a:rPr lang="ru-RU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СамГУПС</a:t>
                      </a: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СГУВТ, СГУПС, СПбГУ ГА, </a:t>
                      </a:r>
                      <a:r>
                        <a:rPr lang="ru-RU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УрГУПС</a:t>
                      </a:r>
                      <a:endParaRPr lang="ru-RU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119429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6645" y="106433"/>
            <a:ext cx="7077892" cy="1016974"/>
          </a:xfrm>
        </p:spPr>
        <p:txBody>
          <a:bodyPr>
            <a:normAutofit/>
          </a:bodyPr>
          <a:lstStyle/>
          <a:p>
            <a:pPr lvl="0"/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количественных показателей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2022-2023 гг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0483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317997"/>
            <a:ext cx="10515600" cy="81608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84" y="1134077"/>
            <a:ext cx="11605846" cy="5648560"/>
          </a:xfrm>
        </p:spPr>
        <p:txBody>
          <a:bodyPr>
            <a:normAutofit fontScale="55000" lnSpcReduction="20000"/>
          </a:bodyPr>
          <a:lstStyle/>
          <a:p>
            <a:endParaRPr lang="ru-RU" sz="3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 профессионального мастерства инвалидов и лиц с ОВЗ 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транспортной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отрасли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(2020, 2021, 2022, 2023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 algn="ctr">
              <a:buNone/>
            </a:pPr>
            <a:endParaRPr lang="ru-RU" sz="4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проводится по 6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компетенциям: 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«Веб-дизайн» (в транспортной отрасли)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«Инженерный дизайн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(в транспортной отрасли)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«Транспортная логистика»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«Экология транспорта»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«Охрана труда» (в транспортной отрасли)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«Программирование» (в транспортной отрасли)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участников, 28 экспертов, 8 субъектов РФ, 13 образовательных организаций, </a:t>
            </a:r>
            <a:endParaRPr lang="ru-RU" sz="4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направлений подготовки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sp>
        <p:nvSpPr>
          <p:cNvPr id="4" name="AutoShape 2" descr="https://rumc-rut.ru/upload/konkurs/konkur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31304C-0B4E-4BE1-BF47-3429AC9859A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5" t="20037" r="35330" b="15745"/>
          <a:stretch/>
        </p:blipFill>
        <p:spPr bwMode="auto">
          <a:xfrm>
            <a:off x="8862646" y="2370717"/>
            <a:ext cx="2522136" cy="3175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6352" y="239167"/>
            <a:ext cx="7178047" cy="81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Отраслевые конкурсы</a:t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7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3" y="234497"/>
            <a:ext cx="6888982" cy="58946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Отраслевые конкурсы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724" y="1316335"/>
            <a:ext cx="12158505" cy="5541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 по отбору проектов в области социального предпринимательства, инклюзивного бизнеса, создания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адаптации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товаров, услуг или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сервисов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инвалидов и лиц с ОВЗ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(2023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 algn="ctr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Участвовали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университетов-партнеров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номинациям: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«Сопровождение и трудоустройство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обучающихся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инвалидностью»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Ассистивные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технологии»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«Инклюзивный туризм»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3280" t="25737" r="35661" b="23431"/>
          <a:stretch/>
        </p:blipFill>
        <p:spPr bwMode="auto">
          <a:xfrm>
            <a:off x="7737231" y="3557116"/>
            <a:ext cx="4454769" cy="3044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13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981" y="109899"/>
            <a:ext cx="7345347" cy="75024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Отраслевые конкурсы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5318"/>
            <a:ext cx="12188650" cy="58682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Номинация «Сопровождение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трудоустройство обучающихся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инвалидностью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 ГУМРФ: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Алексей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передвигается на кресле-коляске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Учеба: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Красный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диплом (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бакалавриат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диплом с отличием (магистратура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водным транспортом и гидрографическое обеспечение судоходства»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3 место в Конкурсе профессионального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мастерства 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компетенции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«Транспортная логистика» </a:t>
            </a:r>
          </a:p>
          <a:p>
            <a:pPr marL="0" lvl="0" indent="0">
              <a:buNone/>
            </a:pP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Паралимпийский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вид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спорта –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бочча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Чемпион России в составе Сборной Санкт-Петербурга (2017)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Золото Кубка России в индивидуальном виде программы (2019)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Присвоено звание «Мастер спорта России» (2021)</a:t>
            </a:r>
          </a:p>
          <a:p>
            <a:pPr marL="0" indent="0">
              <a:buNone/>
            </a:pPr>
            <a:endParaRPr lang="ru-RU" sz="2600" dirty="0"/>
          </a:p>
          <a:p>
            <a:endParaRPr lang="ru-RU" dirty="0"/>
          </a:p>
        </p:txBody>
      </p:sp>
      <p:pic>
        <p:nvPicPr>
          <p:cNvPr id="4" name="Рисунок 3" descr="https://doorinworld.ru/upload/main/ff7/5g25111ir5nnwvqvn3zg57a6h3cri05l/DSC_023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 t="10650" r="2219" b="2196"/>
          <a:stretch/>
        </p:blipFill>
        <p:spPr bwMode="auto">
          <a:xfrm>
            <a:off x="9555983" y="3697793"/>
            <a:ext cx="2562330" cy="3160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0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08" y="103870"/>
            <a:ext cx="7491884" cy="87082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Отраслевые конкурсы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83" y="1165609"/>
            <a:ext cx="12279085" cy="57677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Номинация «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Ассистивные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технологии»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Манипулятор для погрузки-выгрузки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инвалидного кресла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ИрГУПС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Номинация «Инклюзивный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туризм»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туристического маршрута «Недельный тур в город Санкт-Петербург для маломобильных людей с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инвалидностью (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ГУМРФ)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туристического маршрута «Исторический парк «Россия - моя история». Музей Модерна.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Этнопарк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дружбы народов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СамГУПС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9DFD7D-EA3F-2A1E-90DA-0F9970C3DA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25732" y="1286188"/>
            <a:ext cx="4354286" cy="34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1093</Words>
  <Application>Microsoft Office PowerPoint</Application>
  <PresentationFormat>Широкоэкранный</PresentationFormat>
  <Paragraphs>176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Увеличение количественных показателей  в 2022-2023 гг.</vt:lpstr>
      <vt:lpstr>Увеличение количественных показателей  в 2022-2023 гг.</vt:lpstr>
      <vt:lpstr> </vt:lpstr>
      <vt:lpstr>  Отраслевые конкурсы  </vt:lpstr>
      <vt:lpstr>Отраслевые конкурсы</vt:lpstr>
      <vt:lpstr>Отраслевые конкурсы</vt:lpstr>
      <vt:lpstr>Конкурсы межведомственной сети РУМЦ</vt:lpstr>
      <vt:lpstr>Профориентация в коррекционных школах и колледжах </vt:lpstr>
      <vt:lpstr> Отраслевые мероприятия  </vt:lpstr>
      <vt:lpstr>Повышение квалификации</vt:lpstr>
      <vt:lpstr>Учебно-методические материалы</vt:lpstr>
      <vt:lpstr>Экспертная деятельность </vt:lpstr>
      <vt:lpstr>Перспективы сотрудничества с СНГ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Print</dc:creator>
  <cp:lastModifiedBy>student</cp:lastModifiedBy>
  <cp:revision>149</cp:revision>
  <dcterms:created xsi:type="dcterms:W3CDTF">2021-11-29T10:22:08Z</dcterms:created>
  <dcterms:modified xsi:type="dcterms:W3CDTF">2024-05-14T16:00:34Z</dcterms:modified>
</cp:coreProperties>
</file>